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43"/>
  </p:notesMasterIdLst>
  <p:sldIdLst>
    <p:sldId id="385" r:id="rId2"/>
    <p:sldId id="397" r:id="rId3"/>
    <p:sldId id="398" r:id="rId4"/>
    <p:sldId id="399" r:id="rId5"/>
    <p:sldId id="387" r:id="rId6"/>
    <p:sldId id="388" r:id="rId7"/>
    <p:sldId id="389" r:id="rId8"/>
    <p:sldId id="390" r:id="rId9"/>
    <p:sldId id="403" r:id="rId10"/>
    <p:sldId id="386" r:id="rId11"/>
    <p:sldId id="400" r:id="rId12"/>
    <p:sldId id="401" r:id="rId13"/>
    <p:sldId id="395" r:id="rId14"/>
    <p:sldId id="361" r:id="rId15"/>
    <p:sldId id="396" r:id="rId16"/>
    <p:sldId id="363" r:id="rId17"/>
    <p:sldId id="374" r:id="rId18"/>
    <p:sldId id="373" r:id="rId19"/>
    <p:sldId id="372" r:id="rId20"/>
    <p:sldId id="371" r:id="rId21"/>
    <p:sldId id="370" r:id="rId22"/>
    <p:sldId id="369" r:id="rId23"/>
    <p:sldId id="368" r:id="rId24"/>
    <p:sldId id="367" r:id="rId25"/>
    <p:sldId id="366" r:id="rId26"/>
    <p:sldId id="365" r:id="rId27"/>
    <p:sldId id="364" r:id="rId28"/>
    <p:sldId id="392" r:id="rId29"/>
    <p:sldId id="362" r:id="rId30"/>
    <p:sldId id="375" r:id="rId31"/>
    <p:sldId id="377" r:id="rId32"/>
    <p:sldId id="378" r:id="rId33"/>
    <p:sldId id="379" r:id="rId34"/>
    <p:sldId id="380" r:id="rId35"/>
    <p:sldId id="383" r:id="rId36"/>
    <p:sldId id="382" r:id="rId37"/>
    <p:sldId id="332" r:id="rId38"/>
    <p:sldId id="381" r:id="rId39"/>
    <p:sldId id="391" r:id="rId40"/>
    <p:sldId id="333" r:id="rId41"/>
    <p:sldId id="402" r:id="rId4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E3B4B"/>
    <a:srgbClr val="A325BE"/>
    <a:srgbClr val="010101"/>
    <a:srgbClr val="010138"/>
    <a:srgbClr val="003470"/>
    <a:srgbClr val="FF91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59"/>
    <p:restoredTop sz="88290"/>
  </p:normalViewPr>
  <p:slideViewPr>
    <p:cSldViewPr snapToGrid="0" snapToObjects="1">
      <p:cViewPr>
        <p:scale>
          <a:sx n="151" d="100"/>
          <a:sy n="151" d="100"/>
        </p:scale>
        <p:origin x="1880" y="4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03AEEC-4EB2-C247-8D29-DBDCD2F840DD}" type="datetimeFigureOut">
              <a:rPr lang="en-US" smtClean="0"/>
              <a:t>9/16/20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F12483-E947-6F4E-A75E-B2E6778277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0680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F12483-E947-6F4E-A75E-B2E67782777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1799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F12483-E947-6F4E-A75E-B2E67782777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4415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F12483-E947-6F4E-A75E-B2E67782777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0418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F12483-E947-6F4E-A75E-B2E67782777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076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F12483-E947-6F4E-A75E-B2E67782777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7679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F12483-E947-6F4E-A75E-B2E67782777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1122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F12483-E947-6F4E-A75E-B2E67782777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9631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F12483-E947-6F4E-A75E-B2E677827779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0037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F12483-E947-6F4E-A75E-B2E677827779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507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F12483-E947-6F4E-A75E-B2E677827779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0920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F12483-E947-6F4E-A75E-B2E677827779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9118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F12483-E947-6F4E-A75E-B2E67782777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6553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F12483-E947-6F4E-A75E-B2E677827779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13602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F12483-E947-6F4E-A75E-B2E677827779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1814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F12483-E947-6F4E-A75E-B2E677827779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97547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F12483-E947-6F4E-A75E-B2E677827779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92036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F12483-E947-6F4E-A75E-B2E677827779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33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F12483-E947-6F4E-A75E-B2E67782777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8632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F12483-E947-6F4E-A75E-B2E67782777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6015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F12483-E947-6F4E-A75E-B2E67782777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14834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F12483-E947-6F4E-A75E-B2E67782777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3796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F12483-E947-6F4E-A75E-B2E67782777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758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F12483-E947-6F4E-A75E-B2E67782777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92276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F12483-E947-6F4E-A75E-B2E67782777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923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>
                <a:solidFill>
                  <a:srgbClr val="003470"/>
                </a:solidFill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rgbClr val="00347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1C8C5-D3B4-0743-815D-435213ECCE57}" type="datetimeFigureOut">
              <a:rPr lang="en-US" smtClean="0"/>
              <a:t>9/16/20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5C343-171F-4C46-8FFE-4CDE8BCC166D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rgbClr val="0026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65289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1C8C5-D3B4-0743-815D-435213ECCE57}" type="datetimeFigureOut">
              <a:rPr lang="en-US" smtClean="0"/>
              <a:t>9/16/20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5C343-171F-4C46-8FFE-4CDE8BCC16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462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1C8C5-D3B4-0743-815D-435213ECCE57}" type="datetimeFigureOut">
              <a:rPr lang="en-US" smtClean="0"/>
              <a:t>9/16/20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5C343-171F-4C46-8FFE-4CDE8BCC16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21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1200"/>
              </a:spcBef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1C8C5-D3B4-0743-815D-435213ECCE57}" type="datetimeFigureOut">
              <a:rPr lang="en-US" smtClean="0"/>
              <a:t>9/16/20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5C343-171F-4C46-8FFE-4CDE8BCC16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9884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1C8C5-D3B4-0743-815D-435213ECCE57}" type="datetimeFigureOut">
              <a:rPr lang="en-US" smtClean="0"/>
              <a:t>9/16/20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5C343-171F-4C46-8FFE-4CDE8BCC166D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41382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1C8C5-D3B4-0743-815D-435213ECCE57}" type="datetimeFigureOut">
              <a:rPr lang="en-US" smtClean="0"/>
              <a:t>9/16/20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5C343-171F-4C46-8FFE-4CDE8BCC16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2764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1C8C5-D3B4-0743-815D-435213ECCE57}" type="datetimeFigureOut">
              <a:rPr lang="en-US" smtClean="0"/>
              <a:t>9/16/20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5C343-171F-4C46-8FFE-4CDE8BCC166D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8633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1C8C5-D3B4-0743-815D-435213ECCE57}" type="datetimeFigureOut">
              <a:rPr lang="en-US" smtClean="0"/>
              <a:t>9/16/20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5C343-171F-4C46-8FFE-4CDE8BCC16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6329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1C8C5-D3B4-0743-815D-435213ECCE57}" type="datetimeFigureOut">
              <a:rPr lang="en-US" smtClean="0"/>
              <a:t>9/16/20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5C343-171F-4C46-8FFE-4CDE8BCC16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8759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1C8C5-D3B4-0743-815D-435213ECCE57}" type="datetimeFigureOut">
              <a:rPr lang="en-US" smtClean="0"/>
              <a:t>9/16/20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5C343-171F-4C46-8FFE-4CDE8BCC166D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86195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1C8C5-D3B4-0743-815D-435213ECCE57}" type="datetimeFigureOut">
              <a:rPr lang="en-US" smtClean="0"/>
              <a:t>9/16/20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5C343-171F-4C46-8FFE-4CDE8BCC16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172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 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rgbClr val="0026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D4B1C8C5-D3B4-0743-815D-435213ECCE57}" type="datetimeFigureOut">
              <a:rPr lang="en-US" smtClean="0"/>
              <a:t>9/16/20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F575C343-171F-4C46-8FFE-4CDE8BCC16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261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3600" kern="1200" spc="-100" baseline="0">
          <a:solidFill>
            <a:srgbClr val="003470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rgbClr val="003470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Lucida Grande"/>
        <a:buChar char="-"/>
        <a:defRPr sz="2000" kern="1200">
          <a:solidFill>
            <a:srgbClr val="003470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Wingdings" charset="2"/>
        <a:buChar char=""/>
        <a:defRPr sz="1800" kern="1200">
          <a:solidFill>
            <a:srgbClr val="003470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rgbClr val="003470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rgbClr val="003470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tif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YhV4TaZaB84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Rf8e4JF8nXs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tiff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hyperlink" Target="mailto:repl.it/@JordanCrouser/old-macdonald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2000" cap="none" dirty="0"/>
              <a:t>Lecture 7:</a:t>
            </a:r>
            <a:br>
              <a:rPr lang="en-US" dirty="0"/>
            </a:br>
            <a:r>
              <a:rPr lang="en-US" sz="4400" dirty="0"/>
              <a:t>Intro to Python &amp; </a:t>
            </a:r>
            <a:br>
              <a:rPr lang="en-US" sz="4400" dirty="0"/>
            </a:br>
            <a:r>
              <a:rPr lang="en-US" sz="4400" dirty="0"/>
              <a:t>Pair Programming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en-US" sz="2000" dirty="0"/>
              <a:t>CSC111: Introduction to CS through Programming</a:t>
            </a:r>
          </a:p>
          <a:p>
            <a:r>
              <a:rPr lang="en-US" sz="2000" dirty="0"/>
              <a:t>R. Jordan Crouser</a:t>
            </a:r>
          </a:p>
          <a:p>
            <a:r>
              <a:rPr lang="en-US" sz="2000" dirty="0"/>
              <a:t>Assistant Professor of Computer Science</a:t>
            </a:r>
          </a:p>
          <a:p>
            <a:r>
              <a:rPr lang="en-US" sz="2000" dirty="0"/>
              <a:t>Smith College</a:t>
            </a:r>
          </a:p>
        </p:txBody>
      </p:sp>
    </p:spTree>
    <p:extLst>
      <p:ext uri="{BB962C8B-B14F-4D97-AF65-F5344CB8AC3E}">
        <p14:creationId xmlns:p14="http://schemas.microsoft.com/office/powerpoint/2010/main" val="9212248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EDFDE1-4E7C-E444-A0B5-90C6128FD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 3/3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7B2DA460-9AC9-4B40-97F3-4A7BDF50E9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87030"/>
          <a:stretch/>
        </p:blipFill>
        <p:spPr>
          <a:xfrm>
            <a:off x="457200" y="1750138"/>
            <a:ext cx="8229600" cy="459662"/>
          </a:xfrm>
          <a:effectLst>
            <a:glow rad="101600">
              <a:srgbClr val="FFC000">
                <a:alpha val="60000"/>
              </a:srgbClr>
            </a:glow>
          </a:effectLst>
        </p:spPr>
      </p:pic>
      <p:pic>
        <p:nvPicPr>
          <p:cNvPr id="7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F892DEEC-6930-5C42-93D0-ACDC7738D61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12972" b="-1"/>
          <a:stretch/>
        </p:blipFill>
        <p:spPr>
          <a:xfrm>
            <a:off x="457200" y="2209801"/>
            <a:ext cx="8229600" cy="3084326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40067845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EDFDE1-4E7C-E444-A0B5-90C6128FD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 3/3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7B2DA460-9AC9-4B40-97F3-4A7BDF50E9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34709" b="54302"/>
          <a:stretch/>
        </p:blipFill>
        <p:spPr>
          <a:xfrm>
            <a:off x="457200" y="2980267"/>
            <a:ext cx="8229600" cy="389465"/>
          </a:xfrm>
          <a:effectLst>
            <a:glow rad="101600">
              <a:srgbClr val="FFC000">
                <a:alpha val="60000"/>
              </a:srgbClr>
            </a:glow>
          </a:effectLst>
        </p:spPr>
      </p:pic>
      <p:pic>
        <p:nvPicPr>
          <p:cNvPr id="7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F892DEEC-6930-5C42-93D0-ACDC7738D61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1"/>
          <a:stretch/>
        </p:blipFill>
        <p:spPr>
          <a:xfrm>
            <a:off x="457200" y="1750138"/>
            <a:ext cx="8229600" cy="3543989"/>
          </a:xfrm>
          <a:prstGeom prst="rect">
            <a:avLst/>
          </a:prstGeom>
          <a:effectLst/>
        </p:spPr>
      </p:pic>
      <p:pic>
        <p:nvPicPr>
          <p:cNvPr id="6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566CB920-10AC-0942-907A-B50D8E874DD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4980" t="22287" b="65530"/>
          <a:stretch/>
        </p:blipFill>
        <p:spPr>
          <a:xfrm>
            <a:off x="3335866" y="2548468"/>
            <a:ext cx="5350933" cy="431799"/>
          </a:xfrm>
          <a:prstGeom prst="rect">
            <a:avLst/>
          </a:prstGeom>
          <a:effectLst>
            <a:glow rad="101600">
              <a:srgbClr val="FFC000">
                <a:alpha val="60000"/>
              </a:srgbClr>
            </a:glow>
          </a:effectLst>
        </p:spPr>
      </p:pic>
    </p:spTree>
    <p:extLst>
      <p:ext uri="{BB962C8B-B14F-4D97-AF65-F5344CB8AC3E}">
        <p14:creationId xmlns:p14="http://schemas.microsoft.com/office/powerpoint/2010/main" val="10824778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EDFDE1-4E7C-E444-A0B5-90C6128FD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 3/3</a:t>
            </a:r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F892DEEC-6930-5C42-93D0-ACDC7738D61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57201" y="1630574"/>
            <a:ext cx="8229599" cy="6932718"/>
          </a:xfrm>
          <a:prstGeom prst="rect">
            <a:avLst/>
          </a:prstGeom>
          <a:effectLst/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B54AE248-0C75-C940-B705-0AC7A5E50483}"/>
              </a:ext>
            </a:extLst>
          </p:cNvPr>
          <p:cNvGrpSpPr/>
          <p:nvPr/>
        </p:nvGrpSpPr>
        <p:grpSpPr>
          <a:xfrm>
            <a:off x="3791159" y="999016"/>
            <a:ext cx="5274577" cy="1454184"/>
            <a:chOff x="1126262" y="1414866"/>
            <a:chExt cx="5274577" cy="1454184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B14FB33-B5F7-6D48-AD08-74D2508AEBCD}"/>
                </a:ext>
              </a:extLst>
            </p:cNvPr>
            <p:cNvSpPr txBox="1"/>
            <p:nvPr/>
          </p:nvSpPr>
          <p:spPr>
            <a:xfrm>
              <a:off x="1799899" y="1414866"/>
              <a:ext cx="460094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dirty="0">
                  <a:solidFill>
                    <a:srgbClr val="003470"/>
                  </a:solidFill>
                </a:rPr>
                <a:t>Still confused? Revisit 1.13!</a:t>
              </a:r>
            </a:p>
          </p:txBody>
        </p:sp>
        <p:sp>
          <p:nvSpPr>
            <p:cNvPr id="10" name="Circular Arrow 9">
              <a:extLst>
                <a:ext uri="{FF2B5EF4-FFF2-40B4-BE49-F238E27FC236}">
                  <a16:creationId xmlns:a16="http://schemas.microsoft.com/office/drawing/2014/main" id="{D2FDCF68-6E6C-1449-9BD9-7C66095C978B}"/>
                </a:ext>
              </a:extLst>
            </p:cNvPr>
            <p:cNvSpPr/>
            <p:nvPr/>
          </p:nvSpPr>
          <p:spPr>
            <a:xfrm rot="10800000" flipV="1">
              <a:off x="1126262" y="1663747"/>
              <a:ext cx="1199497" cy="1205303"/>
            </a:xfrm>
            <a:prstGeom prst="circularArrow">
              <a:avLst>
                <a:gd name="adj1" fmla="val 1411"/>
                <a:gd name="adj2" fmla="val 1563058"/>
                <a:gd name="adj3" fmla="val 20880751"/>
                <a:gd name="adj4" fmla="val 15889758"/>
                <a:gd name="adj5" fmla="val 7233"/>
              </a:avLst>
            </a:prstGeom>
            <a:solidFill>
              <a:srgbClr val="003470"/>
            </a:solidFill>
            <a:ln cap="rnd"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429297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8CFEE4-7C32-7B4B-B0D2-3AEDF1BFE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the week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B15B75-1E22-744D-8730-4E4A515F24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accent1"/>
                </a:solidFill>
                <a:effectLst/>
              </a:rPr>
              <a:t>Monday: more mathematical operators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accent1"/>
                </a:solidFill>
                <a:effectLst/>
              </a:rPr>
              <a:t>Revisiting </a:t>
            </a:r>
            <a:r>
              <a:rPr lang="en-US" dirty="0" err="1">
                <a:solidFill>
                  <a:schemeClr val="accent1"/>
                </a:solidFill>
                <a:effectLst/>
              </a:rPr>
              <a:t>ints</a:t>
            </a:r>
            <a:r>
              <a:rPr lang="en-US" dirty="0">
                <a:solidFill>
                  <a:schemeClr val="accent1"/>
                </a:solidFill>
                <a:effectLst/>
              </a:rPr>
              <a:t> and floats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accent1"/>
                </a:solidFill>
                <a:effectLst/>
              </a:rPr>
              <a:t>The </a:t>
            </a:r>
            <a:r>
              <a:rPr lang="en-US" b="1" dirty="0">
                <a:solidFill>
                  <a:schemeClr val="accent1"/>
                </a:solidFill>
                <a:effectLst/>
                <a:latin typeface="Courier" pitchFamily="2" charset="0"/>
              </a:rPr>
              <a:t>math</a:t>
            </a:r>
            <a:r>
              <a:rPr lang="en-US" dirty="0">
                <a:solidFill>
                  <a:schemeClr val="accent1"/>
                </a:solidFill>
                <a:effectLst/>
              </a:rPr>
              <a:t> module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accent1"/>
                </a:solidFill>
                <a:effectLst/>
              </a:rPr>
              <a:t>Formatting</a:t>
            </a:r>
          </a:p>
          <a:p>
            <a:r>
              <a:rPr lang="en-US" dirty="0">
                <a:effectLst>
                  <a:glow rad="101600">
                    <a:srgbClr val="FFC000">
                      <a:alpha val="60000"/>
                    </a:srgbClr>
                  </a:glow>
                </a:effectLst>
              </a:rPr>
              <a:t>Lab: fun with math (debrief)</a:t>
            </a:r>
          </a:p>
          <a:p>
            <a:r>
              <a:rPr lang="en-US" dirty="0"/>
              <a:t>Wednesday: Life Skill #1: Pair Programming</a:t>
            </a:r>
          </a:p>
          <a:p>
            <a:r>
              <a:rPr lang="en-US" dirty="0"/>
              <a:t>Friday: Strings and string methods</a:t>
            </a:r>
          </a:p>
        </p:txBody>
      </p:sp>
    </p:spTree>
    <p:extLst>
      <p:ext uri="{BB962C8B-B14F-4D97-AF65-F5344CB8AC3E}">
        <p14:creationId xmlns:p14="http://schemas.microsoft.com/office/powerpoint/2010/main" val="33506584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DC5B9-4253-3C4E-8D74-A4A61D1A02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261132-DC07-3D4E-90F8-9C8EA19007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What </a:t>
            </a:r>
            <a:r>
              <a:rPr lang="en-US" b="1" dirty="0"/>
              <a:t>approach</a:t>
            </a:r>
            <a:r>
              <a:rPr lang="en-US" dirty="0"/>
              <a:t> did you take to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US" b="1" dirty="0"/>
              <a:t>working on Lab 2</a:t>
            </a:r>
            <a:r>
              <a:rPr lang="en-US" dirty="0"/>
              <a:t>?</a:t>
            </a:r>
          </a:p>
          <a:p>
            <a:pPr marL="0" indent="0" algn="ctr">
              <a:spcBef>
                <a:spcPts val="0"/>
              </a:spcBef>
              <a:buNone/>
            </a:pPr>
            <a:endParaRPr lang="en-US" dirty="0"/>
          </a:p>
          <a:p>
            <a:pPr marL="0" indent="0" algn="ctr">
              <a:spcBef>
                <a:spcPts val="0"/>
              </a:spcBef>
              <a:buNone/>
            </a:pPr>
            <a:r>
              <a:rPr lang="en-US" dirty="0"/>
              <a:t>Was it </a:t>
            </a:r>
            <a:r>
              <a:rPr lang="en-US" b="1" dirty="0"/>
              <a:t>successful</a:t>
            </a:r>
            <a:r>
              <a:rPr lang="en-US" dirty="0"/>
              <a:t>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F2A023-CDDF-FF4D-8727-EA9DF58763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0828" y="4826997"/>
            <a:ext cx="5021581" cy="204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7364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8CFEE4-7C32-7B4B-B0D2-3AEDF1BFE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the week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B15B75-1E22-744D-8730-4E4A515F24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accent1"/>
                </a:solidFill>
                <a:effectLst/>
              </a:rPr>
              <a:t>Monday: more mathematical operators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accent1"/>
                </a:solidFill>
                <a:effectLst/>
              </a:rPr>
              <a:t>Revisiting </a:t>
            </a:r>
            <a:r>
              <a:rPr lang="en-US" dirty="0" err="1">
                <a:solidFill>
                  <a:schemeClr val="accent1"/>
                </a:solidFill>
                <a:effectLst/>
              </a:rPr>
              <a:t>ints</a:t>
            </a:r>
            <a:r>
              <a:rPr lang="en-US" dirty="0">
                <a:solidFill>
                  <a:schemeClr val="accent1"/>
                </a:solidFill>
                <a:effectLst/>
              </a:rPr>
              <a:t> and floats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accent1"/>
                </a:solidFill>
                <a:effectLst/>
              </a:rPr>
              <a:t>The </a:t>
            </a:r>
            <a:r>
              <a:rPr lang="en-US" b="1" dirty="0">
                <a:solidFill>
                  <a:schemeClr val="accent1"/>
                </a:solidFill>
                <a:effectLst/>
                <a:latin typeface="Courier" pitchFamily="2" charset="0"/>
              </a:rPr>
              <a:t>math</a:t>
            </a:r>
            <a:r>
              <a:rPr lang="en-US" dirty="0">
                <a:solidFill>
                  <a:schemeClr val="accent1"/>
                </a:solidFill>
                <a:effectLst/>
              </a:rPr>
              <a:t> module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accent1"/>
                </a:solidFill>
                <a:effectLst/>
              </a:rPr>
              <a:t>Formatting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accent1"/>
                </a:solidFill>
                <a:effectLst/>
              </a:rPr>
              <a:t>Lab: fun with math (debrief)</a:t>
            </a:r>
          </a:p>
          <a:p>
            <a:r>
              <a:rPr lang="en-US" dirty="0">
                <a:effectLst>
                  <a:glow rad="101600">
                    <a:srgbClr val="FFC000">
                      <a:alpha val="60000"/>
                    </a:srgbClr>
                  </a:glow>
                </a:effectLst>
              </a:rPr>
              <a:t>Wednesday: Life Skill #1: Pair Programming</a:t>
            </a:r>
          </a:p>
          <a:p>
            <a:r>
              <a:rPr lang="en-US" dirty="0"/>
              <a:t>Friday: Strings and string methods</a:t>
            </a:r>
          </a:p>
        </p:txBody>
      </p:sp>
    </p:spTree>
    <p:extLst>
      <p:ext uri="{BB962C8B-B14F-4D97-AF65-F5344CB8AC3E}">
        <p14:creationId xmlns:p14="http://schemas.microsoft.com/office/powerpoint/2010/main" val="6336456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E540C6-D323-934C-97C4-32BA72CBF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programming process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09F9ED32-EC85-F746-8836-D770493915C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7778"/>
          <a:stretch/>
        </p:blipFill>
        <p:spPr>
          <a:xfrm>
            <a:off x="0" y="1219200"/>
            <a:ext cx="9144000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4442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94264-3E1E-334D-9A07-F4E9128B50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programming process (idealized)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4EE917-70E2-9947-9409-BDFA38F9CD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6A1348-73CF-784D-9BA2-E402772C451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3333"/>
          <a:stretch/>
        </p:blipFill>
        <p:spPr>
          <a:xfrm>
            <a:off x="0" y="1600200"/>
            <a:ext cx="9144000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6998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88A133-DD0E-2F46-8253-C89688793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programming process (idealized)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9A68DF-E3F0-A848-825F-592617C524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82F6E5-105B-F044-982A-AAE97BBA903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3333"/>
          <a:stretch/>
        </p:blipFill>
        <p:spPr>
          <a:xfrm>
            <a:off x="0" y="1600200"/>
            <a:ext cx="9144000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9360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333D3B-9549-AD4E-A302-EAFF9B624E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programming process (idealized)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7B8AD2-9A95-B740-A2E4-316ED9B674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238ADB-FCC9-E24B-8384-8BCB8A5C681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3333"/>
          <a:stretch/>
        </p:blipFill>
        <p:spPr>
          <a:xfrm>
            <a:off x="0" y="1600200"/>
            <a:ext cx="9144000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4886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25A0E-579F-7A42-BA30-9E98B029C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 1/3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6858DEE-E73A-0248-9212-A0E6A7BC53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457200" y="2587433"/>
            <a:ext cx="8247549" cy="1886787"/>
          </a:xfr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F68B7978-7468-9E41-A87F-695115602A28}"/>
              </a:ext>
            </a:extLst>
          </p:cNvPr>
          <p:cNvGrpSpPr/>
          <p:nvPr/>
        </p:nvGrpSpPr>
        <p:grpSpPr>
          <a:xfrm>
            <a:off x="702193" y="1430887"/>
            <a:ext cx="4681606" cy="1451415"/>
            <a:chOff x="1126262" y="1417635"/>
            <a:chExt cx="4681606" cy="145141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FECE399-8CF7-2D4F-A396-0F4C8C29A01A}"/>
                </a:ext>
              </a:extLst>
            </p:cNvPr>
            <p:cNvSpPr txBox="1"/>
            <p:nvPr/>
          </p:nvSpPr>
          <p:spPr>
            <a:xfrm>
              <a:off x="1743934" y="1417635"/>
              <a:ext cx="406393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dirty="0">
                  <a:solidFill>
                    <a:srgbClr val="003470"/>
                  </a:solidFill>
                </a:rPr>
                <a:t>not hugely informative…</a:t>
              </a:r>
            </a:p>
          </p:txBody>
        </p:sp>
        <p:sp>
          <p:nvSpPr>
            <p:cNvPr id="7" name="Circular Arrow 6">
              <a:extLst>
                <a:ext uri="{FF2B5EF4-FFF2-40B4-BE49-F238E27FC236}">
                  <a16:creationId xmlns:a16="http://schemas.microsoft.com/office/drawing/2014/main" id="{E943F746-30F2-3E4B-8415-D998071F46E1}"/>
                </a:ext>
              </a:extLst>
            </p:cNvPr>
            <p:cNvSpPr/>
            <p:nvPr/>
          </p:nvSpPr>
          <p:spPr>
            <a:xfrm rot="10800000" flipV="1">
              <a:off x="1126262" y="1663747"/>
              <a:ext cx="1199497" cy="1205303"/>
            </a:xfrm>
            <a:prstGeom prst="circularArrow">
              <a:avLst>
                <a:gd name="adj1" fmla="val 1411"/>
                <a:gd name="adj2" fmla="val 1563058"/>
                <a:gd name="adj3" fmla="val 20880751"/>
                <a:gd name="adj4" fmla="val 15889758"/>
                <a:gd name="adj5" fmla="val 7233"/>
              </a:avLst>
            </a:prstGeom>
            <a:solidFill>
              <a:srgbClr val="003470"/>
            </a:solidFill>
            <a:ln cap="rnd"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AD14F9FC-0989-3145-B613-94DA7BC15BE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l="8063"/>
          <a:stretch/>
        </p:blipFill>
        <p:spPr>
          <a:xfrm>
            <a:off x="457200" y="2664492"/>
            <a:ext cx="733384" cy="783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310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84E765-8D3D-8F46-B059-878C6B579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programming process (idealized)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5BBEA2-84EB-534B-9C63-74CB5AA048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25A86E-2793-DF4B-8A5B-578E37C1E26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3333"/>
          <a:stretch/>
        </p:blipFill>
        <p:spPr>
          <a:xfrm>
            <a:off x="0" y="1600200"/>
            <a:ext cx="9144000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1851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6BCF1A-E284-ED4F-9610-A2F3A5B78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programming process (idealized)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082487-EADC-A049-9277-11CF57AC3B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EFF443-91FD-5340-8681-6E9C9294205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3333"/>
          <a:stretch/>
        </p:blipFill>
        <p:spPr>
          <a:xfrm>
            <a:off x="0" y="1600200"/>
            <a:ext cx="9144000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3590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BA4E75-E49B-3645-A284-6925B6D596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programming process (more realistic)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8D6950-B65B-7743-B457-AE17652048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F596F1-712A-C544-918A-83498C6A5B5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1225"/>
          <a:stretch/>
        </p:blipFill>
        <p:spPr>
          <a:xfrm>
            <a:off x="0" y="1455576"/>
            <a:ext cx="9144000" cy="5402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7452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A765D2-5B5A-8F47-87DC-9EEBDF5AD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started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EABF36-8493-3B41-B84A-5B64D45A5B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0B96D2-A703-D44E-ACC1-A731F59B7FD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3333"/>
          <a:stretch/>
        </p:blipFill>
        <p:spPr>
          <a:xfrm>
            <a:off x="0" y="1600200"/>
            <a:ext cx="9144000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386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39843B-A717-4341-925A-9BB726663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“S</a:t>
            </a:r>
            <a:r>
              <a:rPr lang="en-US" baseline="30000" dirty="0"/>
              <a:t>4</a:t>
            </a:r>
            <a:r>
              <a:rPr lang="en-US" dirty="0"/>
              <a:t>”: start small | slow | simple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2E115E-CC19-DF4E-A1F3-5AA1ECED9C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41F80A-FF2E-AD41-B099-767E119DC64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3333"/>
          <a:stretch/>
        </p:blipFill>
        <p:spPr>
          <a:xfrm>
            <a:off x="0" y="1600200"/>
            <a:ext cx="9144000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4132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F251BF-310F-1A4A-939A-A5C12CB3BB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Next: address the constraints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9BB2AF-A404-7042-8D34-64BA3B564B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2864E5-9F02-6245-92DD-90A336D13CA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3333"/>
          <a:stretch/>
        </p:blipFill>
        <p:spPr>
          <a:xfrm>
            <a:off x="0" y="1600200"/>
            <a:ext cx="9144000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6939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F82E4D-2E31-584A-A2FB-17661A9DB9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additional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7213F5-035C-9740-B068-CB5CD4D7E1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B02A1E-9407-254A-B7AD-674B07AE248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3333"/>
          <a:stretch/>
        </p:blipFill>
        <p:spPr>
          <a:xfrm>
            <a:off x="0" y="1600200"/>
            <a:ext cx="9144000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5482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CA351-7D6B-5741-8720-A3E1AFE7F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Finally: hit target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7DA9C2-BEFB-1241-B094-C4C06FE408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EA6D84-1EAD-7A4C-88AD-368AF376793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3333"/>
          <a:stretch/>
        </p:blipFill>
        <p:spPr>
          <a:xfrm>
            <a:off x="0" y="1600200"/>
            <a:ext cx="9144000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5006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56CB7A-76B8-F043-822B-04311B652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92000C-53CA-624A-81F5-897C9CE4A6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So what does this </a:t>
            </a:r>
          </a:p>
          <a:p>
            <a:pPr marL="0" indent="0" algn="ctr">
              <a:buNone/>
            </a:pPr>
            <a:r>
              <a:rPr lang="en-US" dirty="0"/>
              <a:t>look like in practice?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94BEAB-8A00-4B4A-BAEB-C61572E9EA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0828" y="4826997"/>
            <a:ext cx="5021581" cy="204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7273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01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CCC74-3675-8C47-9C42-CD349878A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 problematic (but common) model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2F39B1-16C8-B144-BBBD-3DAEA9206FD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83924" y="1380931"/>
            <a:ext cx="4576151" cy="455333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223A624-58B9-6C4C-86CB-1E9C86B24F5F}"/>
              </a:ext>
            </a:extLst>
          </p:cNvPr>
          <p:cNvSpPr/>
          <p:nvPr/>
        </p:nvSpPr>
        <p:spPr>
          <a:xfrm>
            <a:off x="0" y="0"/>
            <a:ext cx="9144000" cy="503853"/>
          </a:xfrm>
          <a:prstGeom prst="rect">
            <a:avLst/>
          </a:prstGeom>
          <a:solidFill>
            <a:srgbClr val="0101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0676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25A0E-579F-7A42-BA30-9E98B029C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 1/3</a:t>
            </a:r>
          </a:p>
        </p:txBody>
      </p:sp>
      <p:pic>
        <p:nvPicPr>
          <p:cNvPr id="7" name="Content Placeholder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454D23B2-0E00-1049-A356-7DE35BF4B2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27884" y="2773629"/>
            <a:ext cx="5888232" cy="1869621"/>
          </a:xfrm>
        </p:spPr>
      </p:pic>
      <p:pic>
        <p:nvPicPr>
          <p:cNvPr id="12" name="Content Placeholder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030348C3-5E44-F540-A4AF-7D477CB20C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284" t="7265" r="2407" b="55895"/>
          <a:stretch/>
        </p:blipFill>
        <p:spPr>
          <a:xfrm>
            <a:off x="5177642" y="2909456"/>
            <a:ext cx="2196935" cy="688768"/>
          </a:xfrm>
          <a:prstGeom prst="roundRect">
            <a:avLst/>
          </a:prstGeom>
          <a:effectLst>
            <a:glow rad="254000">
              <a:srgbClr val="FFC000">
                <a:alpha val="60000"/>
              </a:srgbClr>
            </a:glow>
          </a:effectLst>
        </p:spPr>
      </p:pic>
    </p:spTree>
    <p:extLst>
      <p:ext uri="{BB962C8B-B14F-4D97-AF65-F5344CB8AC3E}">
        <p14:creationId xmlns:p14="http://schemas.microsoft.com/office/powerpoint/2010/main" val="6151720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6C2A1F-E058-B947-9FE7-A18137B8BF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better model: “pair programming”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F436D09-1EE5-9B40-92AD-7A653CEDC6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6550" y="2442032"/>
            <a:ext cx="5930900" cy="4064000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FCBB218B-244B-C04B-94D9-621D9DD0FF1B}"/>
              </a:ext>
            </a:extLst>
          </p:cNvPr>
          <p:cNvGrpSpPr/>
          <p:nvPr/>
        </p:nvGrpSpPr>
        <p:grpSpPr>
          <a:xfrm>
            <a:off x="2656545" y="1076531"/>
            <a:ext cx="1977701" cy="1793253"/>
            <a:chOff x="2656545" y="1076531"/>
            <a:chExt cx="1977701" cy="179325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88A0F78-E775-814B-991E-E6CFD4BFF893}"/>
                </a:ext>
              </a:extLst>
            </p:cNvPr>
            <p:cNvSpPr txBox="1"/>
            <p:nvPr/>
          </p:nvSpPr>
          <p:spPr>
            <a:xfrm>
              <a:off x="2926921" y="1076531"/>
              <a:ext cx="1266692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dirty="0">
                  <a:solidFill>
                    <a:srgbClr val="003470"/>
                  </a:solidFill>
                </a:rPr>
                <a:t>two </a:t>
              </a:r>
            </a:p>
            <a:p>
              <a:pPr algn="ctr"/>
              <a:r>
                <a:rPr lang="en-US" sz="2800" dirty="0">
                  <a:solidFill>
                    <a:srgbClr val="003470"/>
                  </a:solidFill>
                </a:rPr>
                <a:t>people</a:t>
              </a:r>
            </a:p>
          </p:txBody>
        </p:sp>
        <p:sp>
          <p:nvSpPr>
            <p:cNvPr id="9" name="Circular Arrow 8">
              <a:extLst>
                <a:ext uri="{FF2B5EF4-FFF2-40B4-BE49-F238E27FC236}">
                  <a16:creationId xmlns:a16="http://schemas.microsoft.com/office/drawing/2014/main" id="{320C6FF6-1B2E-2F43-A44A-8D412DAB0487}"/>
                </a:ext>
              </a:extLst>
            </p:cNvPr>
            <p:cNvSpPr/>
            <p:nvPr/>
          </p:nvSpPr>
          <p:spPr>
            <a:xfrm rot="8507561" flipV="1">
              <a:off x="2656545" y="1664481"/>
              <a:ext cx="1199497" cy="1205303"/>
            </a:xfrm>
            <a:prstGeom prst="circularArrow">
              <a:avLst>
                <a:gd name="adj1" fmla="val 1411"/>
                <a:gd name="adj2" fmla="val 1563058"/>
                <a:gd name="adj3" fmla="val 20880751"/>
                <a:gd name="adj4" fmla="val 16968496"/>
                <a:gd name="adj5" fmla="val 7233"/>
              </a:avLst>
            </a:prstGeom>
            <a:solidFill>
              <a:srgbClr val="003470"/>
            </a:solidFill>
            <a:ln cap="rnd"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" name="Circular Arrow 9">
              <a:extLst>
                <a:ext uri="{FF2B5EF4-FFF2-40B4-BE49-F238E27FC236}">
                  <a16:creationId xmlns:a16="http://schemas.microsoft.com/office/drawing/2014/main" id="{F7C34E39-C51E-CD45-859A-F01BBF464086}"/>
                </a:ext>
              </a:extLst>
            </p:cNvPr>
            <p:cNvSpPr/>
            <p:nvPr/>
          </p:nvSpPr>
          <p:spPr>
            <a:xfrm rot="10800000" flipH="1" flipV="1">
              <a:off x="3434749" y="1656566"/>
              <a:ext cx="1199497" cy="1205303"/>
            </a:xfrm>
            <a:prstGeom prst="circularArrow">
              <a:avLst>
                <a:gd name="adj1" fmla="val 1411"/>
                <a:gd name="adj2" fmla="val 1563058"/>
                <a:gd name="adj3" fmla="val 20880751"/>
                <a:gd name="adj4" fmla="val 17474567"/>
                <a:gd name="adj5" fmla="val 7233"/>
              </a:avLst>
            </a:prstGeom>
            <a:solidFill>
              <a:srgbClr val="003470"/>
            </a:solidFill>
            <a:ln cap="rnd"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DA2D379-1F2A-9745-BEBF-7FDBE062FE11}"/>
              </a:ext>
            </a:extLst>
          </p:cNvPr>
          <p:cNvGrpSpPr/>
          <p:nvPr/>
        </p:nvGrpSpPr>
        <p:grpSpPr>
          <a:xfrm>
            <a:off x="6750015" y="2238600"/>
            <a:ext cx="1876440" cy="1619215"/>
            <a:chOff x="6750015" y="2238600"/>
            <a:chExt cx="1876440" cy="1619215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297282E-6BA6-3D40-89A6-71188DA9E7CD}"/>
                </a:ext>
              </a:extLst>
            </p:cNvPr>
            <p:cNvSpPr txBox="1"/>
            <p:nvPr/>
          </p:nvSpPr>
          <p:spPr>
            <a:xfrm>
              <a:off x="7080839" y="2238600"/>
              <a:ext cx="1545616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dirty="0">
                  <a:solidFill>
                    <a:srgbClr val="003470"/>
                  </a:solidFill>
                </a:rPr>
                <a:t>one</a:t>
              </a:r>
            </a:p>
            <a:p>
              <a:pPr algn="ctr"/>
              <a:r>
                <a:rPr lang="en-US" sz="2800" dirty="0">
                  <a:solidFill>
                    <a:srgbClr val="003470"/>
                  </a:solidFill>
                </a:rPr>
                <a:t>machine</a:t>
              </a:r>
            </a:p>
          </p:txBody>
        </p:sp>
        <p:sp>
          <p:nvSpPr>
            <p:cNvPr id="12" name="Circular Arrow 11">
              <a:extLst>
                <a:ext uri="{FF2B5EF4-FFF2-40B4-BE49-F238E27FC236}">
                  <a16:creationId xmlns:a16="http://schemas.microsoft.com/office/drawing/2014/main" id="{99D3BBAF-E39B-2649-BA05-9AC367601025}"/>
                </a:ext>
              </a:extLst>
            </p:cNvPr>
            <p:cNvSpPr/>
            <p:nvPr/>
          </p:nvSpPr>
          <p:spPr>
            <a:xfrm rot="14469978" flipH="1" flipV="1">
              <a:off x="6752918" y="2655415"/>
              <a:ext cx="1199497" cy="1205303"/>
            </a:xfrm>
            <a:prstGeom prst="circularArrow">
              <a:avLst>
                <a:gd name="adj1" fmla="val 1411"/>
                <a:gd name="adj2" fmla="val 1563058"/>
                <a:gd name="adj3" fmla="val 20880751"/>
                <a:gd name="adj4" fmla="val 17474567"/>
                <a:gd name="adj5" fmla="val 7233"/>
              </a:avLst>
            </a:prstGeom>
            <a:solidFill>
              <a:srgbClr val="003470"/>
            </a:solidFill>
            <a:ln cap="rnd"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236022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6C2A1F-E058-B947-9FE7-A18137B8BF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complimentary roles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F436D09-1EE5-9B40-92AD-7A653CEDC6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6550" y="2442032"/>
            <a:ext cx="5930900" cy="4064000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C9375496-80D8-604D-87DB-4CE6C28E56F2}"/>
              </a:ext>
            </a:extLst>
          </p:cNvPr>
          <p:cNvGrpSpPr/>
          <p:nvPr/>
        </p:nvGrpSpPr>
        <p:grpSpPr>
          <a:xfrm>
            <a:off x="1366470" y="1817096"/>
            <a:ext cx="4437211" cy="1433819"/>
            <a:chOff x="1366470" y="1817096"/>
            <a:chExt cx="4437211" cy="1433819"/>
          </a:xfrm>
          <a:effectLst/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FCBB218B-244B-C04B-94D9-621D9DD0FF1B}"/>
                </a:ext>
              </a:extLst>
            </p:cNvPr>
            <p:cNvGrpSpPr/>
            <p:nvPr/>
          </p:nvGrpSpPr>
          <p:grpSpPr>
            <a:xfrm>
              <a:off x="2074579" y="1817096"/>
              <a:ext cx="3729102" cy="1433819"/>
              <a:chOff x="2074579" y="1817096"/>
              <a:chExt cx="3729102" cy="1433819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88A0F78-E775-814B-991E-E6CFD4BFF893}"/>
                  </a:ext>
                </a:extLst>
              </p:cNvPr>
              <p:cNvSpPr txBox="1"/>
              <p:nvPr/>
            </p:nvSpPr>
            <p:spPr>
              <a:xfrm>
                <a:off x="4718126" y="1817096"/>
                <a:ext cx="1085555" cy="523220"/>
              </a:xfrm>
              <a:prstGeom prst="rect">
                <a:avLst/>
              </a:prstGeom>
              <a:noFill/>
              <a:effectLst>
                <a:glow rad="101600">
                  <a:srgbClr val="00B0F0">
                    <a:alpha val="60000"/>
                  </a:srgbClr>
                </a:glow>
              </a:effectLst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800" dirty="0">
                    <a:solidFill>
                      <a:srgbClr val="003470"/>
                    </a:solidFill>
                    <a:effectLst>
                      <a:glow rad="101600">
                        <a:srgbClr val="00B0F0">
                          <a:alpha val="60000"/>
                        </a:srgbClr>
                      </a:glow>
                    </a:effectLst>
                  </a:rPr>
                  <a:t>driver</a:t>
                </a:r>
              </a:p>
            </p:txBody>
          </p:sp>
          <p:sp>
            <p:nvSpPr>
              <p:cNvPr id="9" name="Circular Arrow 8">
                <a:extLst>
                  <a:ext uri="{FF2B5EF4-FFF2-40B4-BE49-F238E27FC236}">
                    <a16:creationId xmlns:a16="http://schemas.microsoft.com/office/drawing/2014/main" id="{320C6FF6-1B2E-2F43-A44A-8D412DAB0487}"/>
                  </a:ext>
                </a:extLst>
              </p:cNvPr>
              <p:cNvSpPr/>
              <p:nvPr/>
            </p:nvSpPr>
            <p:spPr>
              <a:xfrm rot="5703962" flipV="1">
                <a:off x="2077482" y="2048515"/>
                <a:ext cx="1199497" cy="1205303"/>
              </a:xfrm>
              <a:prstGeom prst="circularArrow">
                <a:avLst>
                  <a:gd name="adj1" fmla="val 1411"/>
                  <a:gd name="adj2" fmla="val 1563058"/>
                  <a:gd name="adj3" fmla="val 20880751"/>
                  <a:gd name="adj4" fmla="val 16968496"/>
                  <a:gd name="adj5" fmla="val 7233"/>
                </a:avLst>
              </a:prstGeom>
              <a:solidFill>
                <a:srgbClr val="003470"/>
              </a:solidFill>
              <a:ln cap="rnd">
                <a:solidFill>
                  <a:srgbClr val="003470"/>
                </a:solidFill>
              </a:ln>
              <a:effectLst>
                <a:glow rad="101600">
                  <a:srgbClr val="92D050">
                    <a:alpha val="60000"/>
                  </a:srgb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  <a:effectLst>
                    <a:glow rad="101600">
                      <a:srgbClr val="92D050">
                        <a:alpha val="60000"/>
                      </a:srgbClr>
                    </a:glow>
                  </a:effectLst>
                </a:endParaRPr>
              </a:p>
            </p:txBody>
          </p:sp>
          <p:sp>
            <p:nvSpPr>
              <p:cNvPr id="10" name="Circular Arrow 9">
                <a:extLst>
                  <a:ext uri="{FF2B5EF4-FFF2-40B4-BE49-F238E27FC236}">
                    <a16:creationId xmlns:a16="http://schemas.microsoft.com/office/drawing/2014/main" id="{F7C34E39-C51E-CD45-859A-F01BBF464086}"/>
                  </a:ext>
                </a:extLst>
              </p:cNvPr>
              <p:cNvSpPr/>
              <p:nvPr/>
            </p:nvSpPr>
            <p:spPr>
              <a:xfrm rot="14293823" flipH="1" flipV="1">
                <a:off x="4184201" y="1885225"/>
                <a:ext cx="1199497" cy="1205303"/>
              </a:xfrm>
              <a:prstGeom prst="circularArrow">
                <a:avLst>
                  <a:gd name="adj1" fmla="val 1411"/>
                  <a:gd name="adj2" fmla="val 1563058"/>
                  <a:gd name="adj3" fmla="val 20880751"/>
                  <a:gd name="adj4" fmla="val 17474567"/>
                  <a:gd name="adj5" fmla="val 7233"/>
                </a:avLst>
              </a:prstGeom>
              <a:solidFill>
                <a:srgbClr val="003470"/>
              </a:solidFill>
              <a:ln cap="rnd">
                <a:solidFill>
                  <a:srgbClr val="003470"/>
                </a:solidFill>
              </a:ln>
              <a:effectLst>
                <a:glow rad="101600">
                  <a:srgbClr val="00B0F0">
                    <a:alpha val="60000"/>
                  </a:srgb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  <a:effectLst>
                    <a:glow rad="101600">
                      <a:srgbClr val="00B0F0">
                        <a:alpha val="60000"/>
                      </a:srgbClr>
                    </a:glow>
                  </a:effectLst>
                </a:endParaRPr>
              </a:p>
            </p:txBody>
          </p: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D318EB1-C30C-E449-AC28-143D97E69363}"/>
                </a:ext>
              </a:extLst>
            </p:cNvPr>
            <p:cNvSpPr txBox="1"/>
            <p:nvPr/>
          </p:nvSpPr>
          <p:spPr>
            <a:xfrm>
              <a:off x="1366470" y="2136450"/>
              <a:ext cx="1665842" cy="523220"/>
            </a:xfrm>
            <a:prstGeom prst="rect">
              <a:avLst/>
            </a:prstGeom>
            <a:noFill/>
            <a:effectLst>
              <a:glow rad="101600">
                <a:srgbClr val="92D050">
                  <a:alpha val="60000"/>
                </a:srgbClr>
              </a:glow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dirty="0">
                  <a:solidFill>
                    <a:srgbClr val="003470"/>
                  </a:solidFill>
                  <a:effectLst>
                    <a:glow rad="101600">
                      <a:srgbClr val="92D050">
                        <a:alpha val="60000"/>
                      </a:srgbClr>
                    </a:glow>
                  </a:effectLst>
                </a:rPr>
                <a:t>navigator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212959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A7EB34-0FCC-0244-A126-86EEE29FD2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common analogy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26119A-BF4A-994A-874F-501615ED9E3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48882" y="1676489"/>
            <a:ext cx="5654351" cy="4407071"/>
          </a:xfrm>
          <a:prstGeom prst="rect">
            <a:avLst/>
          </a:prstGeom>
        </p:spPr>
      </p:pic>
      <p:sp>
        <p:nvSpPr>
          <p:cNvPr id="5" name="Block Arc 4">
            <a:extLst>
              <a:ext uri="{FF2B5EF4-FFF2-40B4-BE49-F238E27FC236}">
                <a16:creationId xmlns:a16="http://schemas.microsoft.com/office/drawing/2014/main" id="{993FF84F-EA93-7D42-9A69-7D16A400668D}"/>
              </a:ext>
            </a:extLst>
          </p:cNvPr>
          <p:cNvSpPr/>
          <p:nvPr/>
        </p:nvSpPr>
        <p:spPr>
          <a:xfrm>
            <a:off x="4340287" y="2817845"/>
            <a:ext cx="1295401" cy="1295401"/>
          </a:xfrm>
          <a:prstGeom prst="blockArc">
            <a:avLst>
              <a:gd name="adj1" fmla="val 10800000"/>
              <a:gd name="adj2" fmla="val 21599999"/>
              <a:gd name="adj3" fmla="val 15323"/>
            </a:avLst>
          </a:prstGeom>
          <a:solidFill>
            <a:srgbClr val="2E3B4B"/>
          </a:solidFill>
          <a:ln>
            <a:noFill/>
          </a:ln>
          <a:effectLst>
            <a:glow rad="101600">
              <a:srgbClr val="00B0F0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351F5FE-F69F-EF46-9A6A-63A6BAA64BB0}"/>
              </a:ext>
            </a:extLst>
          </p:cNvPr>
          <p:cNvGrpSpPr/>
          <p:nvPr/>
        </p:nvGrpSpPr>
        <p:grpSpPr>
          <a:xfrm>
            <a:off x="4315189" y="667938"/>
            <a:ext cx="2526193" cy="2062971"/>
            <a:chOff x="4181298" y="1888128"/>
            <a:chExt cx="1468832" cy="1199497"/>
          </a:xfrm>
          <a:effectLst>
            <a:glow rad="101600">
              <a:srgbClr val="00B0F0">
                <a:alpha val="60000"/>
              </a:srgbClr>
            </a:glow>
          </a:effectLst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516D450-4B9B-3C44-B9E2-15D99434DE1A}"/>
                </a:ext>
              </a:extLst>
            </p:cNvPr>
            <p:cNvSpPr txBox="1"/>
            <p:nvPr/>
          </p:nvSpPr>
          <p:spPr>
            <a:xfrm>
              <a:off x="4871680" y="2001546"/>
              <a:ext cx="778450" cy="3758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600" dirty="0">
                  <a:solidFill>
                    <a:srgbClr val="003470"/>
                  </a:solidFill>
                  <a:effectLst/>
                </a:rPr>
                <a:t>driver</a:t>
              </a:r>
            </a:p>
          </p:txBody>
        </p:sp>
        <p:sp>
          <p:nvSpPr>
            <p:cNvPr id="9" name="Circular Arrow 8">
              <a:extLst>
                <a:ext uri="{FF2B5EF4-FFF2-40B4-BE49-F238E27FC236}">
                  <a16:creationId xmlns:a16="http://schemas.microsoft.com/office/drawing/2014/main" id="{DA6954A3-C6D2-8D45-981F-B3C6C2B19DB7}"/>
                </a:ext>
              </a:extLst>
            </p:cNvPr>
            <p:cNvSpPr/>
            <p:nvPr/>
          </p:nvSpPr>
          <p:spPr>
            <a:xfrm rot="14293823" flipH="1" flipV="1">
              <a:off x="4184201" y="1885225"/>
              <a:ext cx="1199497" cy="1205303"/>
            </a:xfrm>
            <a:prstGeom prst="circularArrow">
              <a:avLst>
                <a:gd name="adj1" fmla="val 1411"/>
                <a:gd name="adj2" fmla="val 1563058"/>
                <a:gd name="adj3" fmla="val 20880751"/>
                <a:gd name="adj4" fmla="val 17474567"/>
                <a:gd name="adj5" fmla="val 7233"/>
              </a:avLst>
            </a:prstGeom>
            <a:solidFill>
              <a:srgbClr val="003470"/>
            </a:solidFill>
            <a:ln cap="rnd">
              <a:solidFill>
                <a:srgbClr val="00347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effectLst>
                  <a:glow rad="101600">
                    <a:srgbClr val="FFC000">
                      <a:alpha val="60000"/>
                    </a:srgbClr>
                  </a:glow>
                </a:effectLst>
              </a:endParaRP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61F9A07D-B9FF-9F49-9B7D-BC5F520A601D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2776270" y="2817845"/>
            <a:ext cx="647700" cy="647700"/>
          </a:xfrm>
          <a:prstGeom prst="rect">
            <a:avLst/>
          </a:prstGeom>
          <a:effectLst>
            <a:glow rad="101600">
              <a:srgbClr val="92D050">
                <a:alpha val="60000"/>
              </a:srgbClr>
            </a:glow>
          </a:effec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907CE018-661D-0249-877E-7F5E4BA16FE1}"/>
              </a:ext>
            </a:extLst>
          </p:cNvPr>
          <p:cNvGrpSpPr/>
          <p:nvPr/>
        </p:nvGrpSpPr>
        <p:grpSpPr>
          <a:xfrm>
            <a:off x="900539" y="1150167"/>
            <a:ext cx="3232463" cy="2062971"/>
            <a:chOff x="3507114" y="1888128"/>
            <a:chExt cx="1879487" cy="1199497"/>
          </a:xfrm>
          <a:effectLst>
            <a:glow rad="101600">
              <a:srgbClr val="92D050">
                <a:alpha val="60000"/>
              </a:srgbClr>
            </a:glow>
          </a:effectLst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7F463B8-738B-3540-A37D-09BEAACA407D}"/>
                </a:ext>
              </a:extLst>
            </p:cNvPr>
            <p:cNvSpPr txBox="1"/>
            <p:nvPr/>
          </p:nvSpPr>
          <p:spPr>
            <a:xfrm>
              <a:off x="3507114" y="2006255"/>
              <a:ext cx="1210921" cy="3758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600" dirty="0">
                  <a:solidFill>
                    <a:srgbClr val="003470"/>
                  </a:solidFill>
                  <a:effectLst/>
                </a:rPr>
                <a:t>navigator</a:t>
              </a:r>
            </a:p>
          </p:txBody>
        </p:sp>
        <p:sp>
          <p:nvSpPr>
            <p:cNvPr id="14" name="Circular Arrow 13">
              <a:extLst>
                <a:ext uri="{FF2B5EF4-FFF2-40B4-BE49-F238E27FC236}">
                  <a16:creationId xmlns:a16="http://schemas.microsoft.com/office/drawing/2014/main" id="{A2B96EAD-3594-1C4A-8BFB-A57C9B1CC9C3}"/>
                </a:ext>
              </a:extLst>
            </p:cNvPr>
            <p:cNvSpPr/>
            <p:nvPr/>
          </p:nvSpPr>
          <p:spPr>
            <a:xfrm rot="7306177" flipV="1">
              <a:off x="4184201" y="1885225"/>
              <a:ext cx="1199497" cy="1205303"/>
            </a:xfrm>
            <a:prstGeom prst="circularArrow">
              <a:avLst>
                <a:gd name="adj1" fmla="val 1411"/>
                <a:gd name="adj2" fmla="val 1563058"/>
                <a:gd name="adj3" fmla="val 20880751"/>
                <a:gd name="adj4" fmla="val 17474567"/>
                <a:gd name="adj5" fmla="val 7233"/>
              </a:avLst>
            </a:prstGeom>
            <a:solidFill>
              <a:srgbClr val="003470"/>
            </a:solidFill>
            <a:ln cap="rnd">
              <a:solidFill>
                <a:srgbClr val="00347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effectLst>
                  <a:glow rad="101600">
                    <a:srgbClr val="FFC000">
                      <a:alpha val="60000"/>
                    </a:srgbClr>
                  </a:glo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889036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6C2A1F-E058-B947-9FE7-A18137B8BF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Navigator vs. driver: different focus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F436D09-1EE5-9B40-92AD-7A653CEDC6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6550" y="2442032"/>
            <a:ext cx="5930900" cy="4064000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C9375496-80D8-604D-87DB-4CE6C28E56F2}"/>
              </a:ext>
            </a:extLst>
          </p:cNvPr>
          <p:cNvGrpSpPr/>
          <p:nvPr/>
        </p:nvGrpSpPr>
        <p:grpSpPr>
          <a:xfrm>
            <a:off x="1561359" y="1761113"/>
            <a:ext cx="4242322" cy="1489802"/>
            <a:chOff x="1561359" y="1761113"/>
            <a:chExt cx="4242322" cy="1489802"/>
          </a:xfrm>
          <a:effectLst/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FCBB218B-244B-C04B-94D9-621D9DD0FF1B}"/>
                </a:ext>
              </a:extLst>
            </p:cNvPr>
            <p:cNvGrpSpPr/>
            <p:nvPr/>
          </p:nvGrpSpPr>
          <p:grpSpPr>
            <a:xfrm>
              <a:off x="2074579" y="1761113"/>
              <a:ext cx="3729102" cy="1489802"/>
              <a:chOff x="2074579" y="1761113"/>
              <a:chExt cx="3729102" cy="1489802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88A0F78-E775-814B-991E-E6CFD4BFF893}"/>
                  </a:ext>
                </a:extLst>
              </p:cNvPr>
              <p:cNvSpPr txBox="1"/>
              <p:nvPr/>
            </p:nvSpPr>
            <p:spPr>
              <a:xfrm>
                <a:off x="4718127" y="1761113"/>
                <a:ext cx="108555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800" dirty="0">
                    <a:solidFill>
                      <a:srgbClr val="003470"/>
                    </a:solidFill>
                    <a:effectLst>
                      <a:glow rad="101600">
                        <a:srgbClr val="00B0F0">
                          <a:alpha val="60000"/>
                        </a:srgbClr>
                      </a:glow>
                    </a:effectLst>
                  </a:rPr>
                  <a:t>“how”</a:t>
                </a:r>
              </a:p>
            </p:txBody>
          </p:sp>
          <p:sp>
            <p:nvSpPr>
              <p:cNvPr id="9" name="Circular Arrow 8">
                <a:extLst>
                  <a:ext uri="{FF2B5EF4-FFF2-40B4-BE49-F238E27FC236}">
                    <a16:creationId xmlns:a16="http://schemas.microsoft.com/office/drawing/2014/main" id="{320C6FF6-1B2E-2F43-A44A-8D412DAB0487}"/>
                  </a:ext>
                </a:extLst>
              </p:cNvPr>
              <p:cNvSpPr/>
              <p:nvPr/>
            </p:nvSpPr>
            <p:spPr>
              <a:xfrm rot="5703962" flipV="1">
                <a:off x="2077482" y="2048515"/>
                <a:ext cx="1199497" cy="1205303"/>
              </a:xfrm>
              <a:prstGeom prst="circularArrow">
                <a:avLst>
                  <a:gd name="adj1" fmla="val 1411"/>
                  <a:gd name="adj2" fmla="val 1563058"/>
                  <a:gd name="adj3" fmla="val 20880751"/>
                  <a:gd name="adj4" fmla="val 16968496"/>
                  <a:gd name="adj5" fmla="val 7233"/>
                </a:avLst>
              </a:prstGeom>
              <a:solidFill>
                <a:srgbClr val="003470"/>
              </a:solidFill>
              <a:ln cap="rnd">
                <a:solidFill>
                  <a:srgbClr val="003470"/>
                </a:solidFill>
              </a:ln>
              <a:effectLst>
                <a:glow rad="101600">
                  <a:srgbClr val="92D050">
                    <a:alpha val="60000"/>
                  </a:srgb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Circular Arrow 9">
                <a:extLst>
                  <a:ext uri="{FF2B5EF4-FFF2-40B4-BE49-F238E27FC236}">
                    <a16:creationId xmlns:a16="http://schemas.microsoft.com/office/drawing/2014/main" id="{F7C34E39-C51E-CD45-859A-F01BBF464086}"/>
                  </a:ext>
                </a:extLst>
              </p:cNvPr>
              <p:cNvSpPr/>
              <p:nvPr/>
            </p:nvSpPr>
            <p:spPr>
              <a:xfrm rot="14293823" flipH="1" flipV="1">
                <a:off x="4184201" y="1885225"/>
                <a:ext cx="1199497" cy="1205303"/>
              </a:xfrm>
              <a:prstGeom prst="circularArrow">
                <a:avLst>
                  <a:gd name="adj1" fmla="val 1411"/>
                  <a:gd name="adj2" fmla="val 1563058"/>
                  <a:gd name="adj3" fmla="val 20880751"/>
                  <a:gd name="adj4" fmla="val 17474567"/>
                  <a:gd name="adj5" fmla="val 7233"/>
                </a:avLst>
              </a:prstGeom>
              <a:solidFill>
                <a:srgbClr val="003470"/>
              </a:solidFill>
              <a:ln cap="rnd">
                <a:solidFill>
                  <a:srgbClr val="003470"/>
                </a:solidFill>
              </a:ln>
              <a:effectLst>
                <a:glow rad="101600">
                  <a:srgbClr val="00B0F0">
                    <a:alpha val="60000"/>
                  </a:srgb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D318EB1-C30C-E449-AC28-143D97E69363}"/>
                </a:ext>
              </a:extLst>
            </p:cNvPr>
            <p:cNvSpPr txBox="1"/>
            <p:nvPr/>
          </p:nvSpPr>
          <p:spPr>
            <a:xfrm>
              <a:off x="1561359" y="2117790"/>
              <a:ext cx="1164101" cy="523220"/>
            </a:xfrm>
            <a:prstGeom prst="rect">
              <a:avLst/>
            </a:prstGeom>
            <a:noFill/>
            <a:effectLst>
              <a:glow rad="101600">
                <a:srgbClr val="A325BE">
                  <a:alpha val="60000"/>
                </a:srgbClr>
              </a:glow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dirty="0">
                  <a:solidFill>
                    <a:srgbClr val="003470"/>
                  </a:solidFill>
                  <a:effectLst>
                    <a:glow rad="101600">
                      <a:srgbClr val="92D050">
                        <a:alpha val="60000"/>
                      </a:srgbClr>
                    </a:glow>
                  </a:effectLst>
                </a:rPr>
                <a:t> “why”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F115518-009B-A949-B52C-9F9121FA406A}"/>
              </a:ext>
            </a:extLst>
          </p:cNvPr>
          <p:cNvGrpSpPr/>
          <p:nvPr/>
        </p:nvGrpSpPr>
        <p:grpSpPr>
          <a:xfrm>
            <a:off x="2656545" y="1449751"/>
            <a:ext cx="1977701" cy="1420033"/>
            <a:chOff x="2656545" y="1449751"/>
            <a:chExt cx="1977701" cy="1420033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8462A35-A70D-AE4B-83C9-FA6172EED358}"/>
                </a:ext>
              </a:extLst>
            </p:cNvPr>
            <p:cNvSpPr txBox="1"/>
            <p:nvPr/>
          </p:nvSpPr>
          <p:spPr>
            <a:xfrm>
              <a:off x="2967797" y="1449751"/>
              <a:ext cx="118494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dirty="0">
                  <a:solidFill>
                    <a:srgbClr val="003470"/>
                  </a:solidFill>
                  <a:effectLst>
                    <a:glow rad="101600">
                      <a:srgbClr val="FFC000">
                        <a:alpha val="60000"/>
                      </a:srgbClr>
                    </a:glow>
                  </a:effectLst>
                </a:rPr>
                <a:t>“what”</a:t>
              </a:r>
            </a:p>
          </p:txBody>
        </p:sp>
        <p:sp>
          <p:nvSpPr>
            <p:cNvPr id="14" name="Circular Arrow 13">
              <a:extLst>
                <a:ext uri="{FF2B5EF4-FFF2-40B4-BE49-F238E27FC236}">
                  <a16:creationId xmlns:a16="http://schemas.microsoft.com/office/drawing/2014/main" id="{A06898C3-BB53-8748-B5EF-85AD40E3B4AC}"/>
                </a:ext>
              </a:extLst>
            </p:cNvPr>
            <p:cNvSpPr/>
            <p:nvPr/>
          </p:nvSpPr>
          <p:spPr>
            <a:xfrm rot="8507561" flipV="1">
              <a:off x="2656545" y="1664481"/>
              <a:ext cx="1199497" cy="1205303"/>
            </a:xfrm>
            <a:prstGeom prst="circularArrow">
              <a:avLst>
                <a:gd name="adj1" fmla="val 1411"/>
                <a:gd name="adj2" fmla="val 1563058"/>
                <a:gd name="adj3" fmla="val 20880751"/>
                <a:gd name="adj4" fmla="val 15501385"/>
                <a:gd name="adj5" fmla="val 7233"/>
              </a:avLst>
            </a:prstGeom>
            <a:solidFill>
              <a:srgbClr val="003470"/>
            </a:solidFill>
            <a:ln cap="rnd">
              <a:solidFill>
                <a:srgbClr val="003470"/>
              </a:solidFill>
            </a:ln>
            <a:effectLst>
              <a:glow rad="101600">
                <a:srgbClr val="FFC000">
                  <a:alpha val="6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6" name="Circular Arrow 15">
              <a:extLst>
                <a:ext uri="{FF2B5EF4-FFF2-40B4-BE49-F238E27FC236}">
                  <a16:creationId xmlns:a16="http://schemas.microsoft.com/office/drawing/2014/main" id="{56D8673D-478F-9D40-9A3C-C867516BA52C}"/>
                </a:ext>
              </a:extLst>
            </p:cNvPr>
            <p:cNvSpPr/>
            <p:nvPr/>
          </p:nvSpPr>
          <p:spPr>
            <a:xfrm rot="10800000" flipH="1" flipV="1">
              <a:off x="3434749" y="1656566"/>
              <a:ext cx="1199497" cy="1205303"/>
            </a:xfrm>
            <a:prstGeom prst="circularArrow">
              <a:avLst>
                <a:gd name="adj1" fmla="val 1411"/>
                <a:gd name="adj2" fmla="val 1563058"/>
                <a:gd name="adj3" fmla="val 20880751"/>
                <a:gd name="adj4" fmla="val 16631127"/>
                <a:gd name="adj5" fmla="val 7233"/>
              </a:avLst>
            </a:prstGeom>
            <a:solidFill>
              <a:srgbClr val="003470"/>
            </a:solidFill>
            <a:ln cap="rnd">
              <a:solidFill>
                <a:srgbClr val="003470"/>
              </a:solidFill>
            </a:ln>
            <a:effectLst>
              <a:glow rad="101600">
                <a:srgbClr val="FFC000">
                  <a:alpha val="6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73717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5C0ACC-8BB7-BF48-A84D-034924F2E0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 professional perspective (&amp; some tips)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875CD2-B980-3841-96A7-B6BFC58676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3F51C9ED-00FE-4C4B-9BE1-1A5A74B3CF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653" y="1630060"/>
            <a:ext cx="8245147" cy="4637896"/>
          </a:xfrm>
          <a:prstGeom prst="rect">
            <a:avLst/>
          </a:prstGeom>
          <a:ln>
            <a:solidFill>
              <a:srgbClr val="2E3B4B"/>
            </a:solidFill>
          </a:ln>
        </p:spPr>
      </p:pic>
    </p:spTree>
    <p:extLst>
      <p:ext uri="{BB962C8B-B14F-4D97-AF65-F5344CB8AC3E}">
        <p14:creationId xmlns:p14="http://schemas.microsoft.com/office/powerpoint/2010/main" val="8981449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28DC66-E8D5-C54A-B7B4-0ACF26ED0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Reality check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ADEA87-B490-2F45-9CA4-773AA912BA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What makes this approach 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US" b="1" dirty="0"/>
              <a:t>so hard</a:t>
            </a:r>
            <a:r>
              <a:rPr lang="en-US" dirty="0"/>
              <a:t>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C623D4-142A-FF43-8FE1-95165FE680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0828" y="4826997"/>
            <a:ext cx="5021581" cy="204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6717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DD5CE3-1791-3F41-AC92-79EE727F61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AE680E-6DF5-AF48-BFB4-934600E6AA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7219"/>
            <a:ext cx="9144000" cy="6527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2875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4E327-731B-FA46-9964-EF9A8B251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Pair programming “mini-project”</a:t>
            </a: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9CC63BF6-F1E1-7144-BD4D-447FA593E9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887" y="1565329"/>
            <a:ext cx="8171914" cy="4596702"/>
          </a:xfrm>
          <a:prstGeom prst="rect">
            <a:avLst/>
          </a:prstGeom>
          <a:ln>
            <a:solidFill>
              <a:srgbClr val="003470"/>
            </a:solidFill>
          </a:ln>
        </p:spPr>
      </p:pic>
    </p:spTree>
    <p:extLst>
      <p:ext uri="{BB962C8B-B14F-4D97-AF65-F5344CB8AC3E}">
        <p14:creationId xmlns:p14="http://schemas.microsoft.com/office/powerpoint/2010/main" val="36750850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F64CC-9528-314E-94B1-5867704B7D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Suggestions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98672-CA3F-534C-B4EC-D9F2A12587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Start on the </a:t>
            </a:r>
            <a:r>
              <a:rPr lang="en-US" b="1" dirty="0"/>
              <a:t>whiteboard</a:t>
            </a:r>
            <a:r>
              <a:rPr lang="en-US" dirty="0"/>
              <a:t>, not the computer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Identify the </a:t>
            </a:r>
            <a:r>
              <a:rPr lang="en-US" b="1" dirty="0"/>
              <a:t>key components </a:t>
            </a:r>
            <a:r>
              <a:rPr lang="en-US" dirty="0"/>
              <a:t>(what do you need?)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Pseudocode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Remember: </a:t>
            </a:r>
            <a:r>
              <a:rPr lang="en-US" b="1" dirty="0"/>
              <a:t>S</a:t>
            </a:r>
            <a:r>
              <a:rPr lang="en-US" b="1" baseline="30000" dirty="0"/>
              <a:t>4</a:t>
            </a:r>
            <a:endParaRPr lang="en-US" b="1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Switch roles </a:t>
            </a:r>
            <a:r>
              <a:rPr lang="en-US" b="1" dirty="0"/>
              <a:t>frequently</a:t>
            </a:r>
            <a:r>
              <a:rPr lang="en-US" dirty="0"/>
              <a:t> (~25 minutes)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Take short (&lt;5 minute) </a:t>
            </a:r>
            <a:r>
              <a:rPr lang="en-US" b="1" dirty="0"/>
              <a:t>breaks</a:t>
            </a:r>
            <a:r>
              <a:rPr lang="en-US" dirty="0"/>
              <a:t> between switches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8165723-B09C-6E4E-A70B-B1802962AACC}"/>
              </a:ext>
            </a:extLst>
          </p:cNvPr>
          <p:cNvSpPr/>
          <p:nvPr/>
        </p:nvSpPr>
        <p:spPr>
          <a:xfrm>
            <a:off x="457200" y="5400302"/>
            <a:ext cx="80772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hlinkClick r:id="rId2"/>
              </a:rPr>
              <a:t>repl.it/@JordanCrouser/old-macdonald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06355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B9533-0AF3-6541-AEF9-43BDDA4D6B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Great things I overheard during pairing…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79095B-2E17-FD44-91D8-40A2C48762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“Does that </a:t>
            </a:r>
            <a:r>
              <a:rPr lang="en-US" b="1" dirty="0"/>
              <a:t>make sense</a:t>
            </a:r>
            <a:r>
              <a:rPr lang="en-US" dirty="0"/>
              <a:t>?”</a:t>
            </a:r>
          </a:p>
          <a:p>
            <a:r>
              <a:rPr lang="en-US" dirty="0"/>
              <a:t>“</a:t>
            </a:r>
            <a:r>
              <a:rPr lang="en-US" b="1" dirty="0"/>
              <a:t>How did you know</a:t>
            </a:r>
            <a:r>
              <a:rPr lang="en-US" dirty="0"/>
              <a:t>?!”</a:t>
            </a:r>
          </a:p>
          <a:p>
            <a:r>
              <a:rPr lang="en-US" dirty="0"/>
              <a:t>“Yeah, but it’s not </a:t>
            </a:r>
            <a:r>
              <a:rPr lang="en-US" b="1" dirty="0"/>
              <a:t>supposed</a:t>
            </a:r>
            <a:r>
              <a:rPr lang="en-US" dirty="0"/>
              <a:t> to…”</a:t>
            </a:r>
          </a:p>
          <a:p>
            <a:r>
              <a:rPr lang="en-US" dirty="0"/>
              <a:t>“These </a:t>
            </a:r>
            <a:r>
              <a:rPr lang="en-US" b="1" dirty="0"/>
              <a:t>don’t change</a:t>
            </a:r>
            <a:r>
              <a:rPr lang="en-US" dirty="0"/>
              <a:t>, right?”</a:t>
            </a:r>
          </a:p>
          <a:p>
            <a:r>
              <a:rPr lang="en-US" dirty="0"/>
              <a:t>“Let’s </a:t>
            </a:r>
            <a:r>
              <a:rPr lang="en-US" b="1" dirty="0"/>
              <a:t>come back </a:t>
            </a:r>
            <a:r>
              <a:rPr lang="en-US" dirty="0"/>
              <a:t>to this…”</a:t>
            </a:r>
          </a:p>
          <a:p>
            <a:r>
              <a:rPr lang="en-US" dirty="0"/>
              <a:t>“Oh, so then we can </a:t>
            </a:r>
            <a:r>
              <a:rPr lang="en-US" b="1" dirty="0"/>
              <a:t>do what we did before</a:t>
            </a:r>
            <a:r>
              <a:rPr lang="en-US" dirty="0"/>
              <a:t>…”</a:t>
            </a:r>
          </a:p>
          <a:p>
            <a:r>
              <a:rPr lang="en-US" dirty="0"/>
              <a:t>“Hey, we’re </a:t>
            </a:r>
            <a:r>
              <a:rPr lang="en-US" b="1" dirty="0"/>
              <a:t>making some progress</a:t>
            </a:r>
            <a:r>
              <a:rPr lang="en-US" dirty="0"/>
              <a:t>!”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69432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25A0E-579F-7A42-BA30-9E98B029C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 1/3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54D23B2-0E00-1049-A356-7DE35BF4B2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/>
        </p:blipFill>
        <p:spPr>
          <a:xfrm>
            <a:off x="523315" y="2517569"/>
            <a:ext cx="7963173" cy="2422566"/>
          </a:xfrm>
        </p:spPr>
      </p:pic>
      <p:pic>
        <p:nvPicPr>
          <p:cNvPr id="5" name="Content Placeholder 6">
            <a:extLst>
              <a:ext uri="{FF2B5EF4-FFF2-40B4-BE49-F238E27FC236}">
                <a16:creationId xmlns:a16="http://schemas.microsoft.com/office/drawing/2014/main" id="{5466F868-FD83-EB49-B9D7-C81BE08FFD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6326" t="38293" r="5021" b="46569"/>
          <a:stretch/>
        </p:blipFill>
        <p:spPr>
          <a:xfrm>
            <a:off x="7397539" y="3445250"/>
            <a:ext cx="689051" cy="366729"/>
          </a:xfrm>
          <a:prstGeom prst="roundRect">
            <a:avLst/>
          </a:prstGeom>
          <a:effectLst>
            <a:glow rad="254000">
              <a:srgbClr val="FFC000">
                <a:alpha val="60000"/>
              </a:srgbClr>
            </a:glow>
          </a:effectLst>
        </p:spPr>
      </p:pic>
    </p:spTree>
    <p:extLst>
      <p:ext uri="{BB962C8B-B14F-4D97-AF65-F5344CB8AC3E}">
        <p14:creationId xmlns:p14="http://schemas.microsoft.com/office/powerpoint/2010/main" val="417338452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56CB7A-76B8-F043-822B-04311B652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Takeaways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92000C-53CA-624A-81F5-897C9CE4A6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How did today </a:t>
            </a:r>
            <a:r>
              <a:rPr lang="en-US" b="1" dirty="0"/>
              <a:t>feel</a:t>
            </a:r>
            <a:r>
              <a:rPr lang="en-US" dirty="0"/>
              <a:t>?</a:t>
            </a:r>
          </a:p>
          <a:p>
            <a:pPr marL="0" indent="0" algn="ctr">
              <a:buNone/>
            </a:pPr>
            <a:r>
              <a:rPr lang="en-US" dirty="0"/>
              <a:t>What did you </a:t>
            </a:r>
            <a:r>
              <a:rPr lang="en-US" b="1" dirty="0"/>
              <a:t>notice</a:t>
            </a:r>
            <a:r>
              <a:rPr lang="en-US" dirty="0"/>
              <a:t>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94BEAB-8A00-4B4A-BAEB-C61572E9EA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0828" y="4826997"/>
            <a:ext cx="5021581" cy="204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82892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8CFEE4-7C32-7B4B-B0D2-3AEDF1BFE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the week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B15B75-1E22-744D-8730-4E4A515F24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accent1"/>
                </a:solidFill>
                <a:effectLst/>
              </a:rPr>
              <a:t>Monday: more mathematical operators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accent1"/>
                </a:solidFill>
                <a:effectLst/>
              </a:rPr>
              <a:t>Revisiting </a:t>
            </a:r>
            <a:r>
              <a:rPr lang="en-US" dirty="0" err="1">
                <a:solidFill>
                  <a:schemeClr val="accent1"/>
                </a:solidFill>
                <a:effectLst/>
              </a:rPr>
              <a:t>ints</a:t>
            </a:r>
            <a:r>
              <a:rPr lang="en-US" dirty="0">
                <a:solidFill>
                  <a:schemeClr val="accent1"/>
                </a:solidFill>
                <a:effectLst/>
              </a:rPr>
              <a:t> and floats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accent1"/>
                </a:solidFill>
                <a:effectLst/>
              </a:rPr>
              <a:t>The </a:t>
            </a:r>
            <a:r>
              <a:rPr lang="en-US" b="1" dirty="0">
                <a:solidFill>
                  <a:schemeClr val="accent1"/>
                </a:solidFill>
                <a:effectLst/>
                <a:latin typeface="Courier" pitchFamily="2" charset="0"/>
              </a:rPr>
              <a:t>math</a:t>
            </a:r>
            <a:r>
              <a:rPr lang="en-US" dirty="0">
                <a:solidFill>
                  <a:schemeClr val="accent1"/>
                </a:solidFill>
                <a:effectLst/>
              </a:rPr>
              <a:t> module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accent1"/>
                </a:solidFill>
                <a:effectLst/>
              </a:rPr>
              <a:t>Formatting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accent1"/>
                </a:solidFill>
                <a:effectLst/>
              </a:rPr>
              <a:t>Lab: fun with math (debrief)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accent1"/>
                </a:solidFill>
                <a:effectLst/>
              </a:rPr>
              <a:t>Wednesday: Life Skill #1: Pair Programming</a:t>
            </a:r>
          </a:p>
          <a:p>
            <a:r>
              <a:rPr lang="en-US" dirty="0">
                <a:effectLst>
                  <a:glow rad="101600">
                    <a:srgbClr val="FFC000">
                      <a:alpha val="60000"/>
                    </a:srgbClr>
                  </a:glow>
                </a:effectLst>
              </a:rPr>
              <a:t>Reminder: A1 due Thursday at 11:55pm EST</a:t>
            </a:r>
            <a:endParaRPr lang="en-US" dirty="0">
              <a:solidFill>
                <a:schemeClr val="accent1"/>
              </a:solidFill>
              <a:effectLst/>
            </a:endParaRPr>
          </a:p>
          <a:p>
            <a:r>
              <a:rPr lang="en-US" dirty="0"/>
              <a:t>Friday: Strings and string methods</a:t>
            </a:r>
          </a:p>
        </p:txBody>
      </p:sp>
    </p:spTree>
    <p:extLst>
      <p:ext uri="{BB962C8B-B14F-4D97-AF65-F5344CB8AC3E}">
        <p14:creationId xmlns:p14="http://schemas.microsoft.com/office/powerpoint/2010/main" val="10425479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25A0E-579F-7A42-BA30-9E98B029C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 1/3</a:t>
            </a:r>
          </a:p>
        </p:txBody>
      </p:sp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73301D41-4C31-814F-A187-95D7538C389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23314" y="1204156"/>
            <a:ext cx="7963173" cy="521564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9" name="Content Placeholder 5">
            <a:extLst>
              <a:ext uri="{FF2B5EF4-FFF2-40B4-BE49-F238E27FC236}">
                <a16:creationId xmlns:a16="http://schemas.microsoft.com/office/drawing/2014/main" id="{31F0AD39-D40C-7246-895E-3E16A17653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001" t="16321" r="79888" b="77459"/>
          <a:stretch/>
        </p:blipFill>
        <p:spPr>
          <a:xfrm>
            <a:off x="1797537" y="2055446"/>
            <a:ext cx="327353" cy="324340"/>
          </a:xfrm>
          <a:prstGeom prst="ellipse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glow rad="254000">
              <a:srgbClr val="FFC000">
                <a:alpha val="60000"/>
              </a:srgbClr>
            </a:glow>
          </a:effectLst>
        </p:spPr>
      </p:pic>
    </p:spTree>
    <p:extLst>
      <p:ext uri="{BB962C8B-B14F-4D97-AF65-F5344CB8AC3E}">
        <p14:creationId xmlns:p14="http://schemas.microsoft.com/office/powerpoint/2010/main" val="21361484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25A0E-579F-7A42-BA30-9E98B029C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 1/3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985FB28-FF98-CA4B-87D4-1C20E0B977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2149205" y="1600200"/>
            <a:ext cx="4845588" cy="4876800"/>
          </a:xfr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9434081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25A0E-579F-7A42-BA30-9E98B029C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 1/3</a:t>
            </a:r>
          </a:p>
        </p:txBody>
      </p:sp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A5CA498A-FD58-454D-A840-A89C945DFFC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23314" y="1204155"/>
            <a:ext cx="7963172" cy="525405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2591815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25A0E-579F-7A42-BA30-9E98B029C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 1/3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A97FCF3-9E61-0E42-B299-276F26AA6BFD}"/>
              </a:ext>
            </a:extLst>
          </p:cNvPr>
          <p:cNvGrpSpPr/>
          <p:nvPr/>
        </p:nvGrpSpPr>
        <p:grpSpPr>
          <a:xfrm>
            <a:off x="726226" y="1489047"/>
            <a:ext cx="2889039" cy="1395953"/>
            <a:chOff x="1126262" y="1473097"/>
            <a:chExt cx="2889039" cy="1395953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9D802B-D772-3744-81E7-2687AB03C510}"/>
                </a:ext>
              </a:extLst>
            </p:cNvPr>
            <p:cNvSpPr txBox="1"/>
            <p:nvPr/>
          </p:nvSpPr>
          <p:spPr>
            <a:xfrm>
              <a:off x="1831690" y="1473097"/>
              <a:ext cx="218361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dirty="0">
                  <a:solidFill>
                    <a:srgbClr val="003470"/>
                  </a:solidFill>
                </a:rPr>
                <a:t>much better!</a:t>
              </a:r>
            </a:p>
          </p:txBody>
        </p:sp>
        <p:sp>
          <p:nvSpPr>
            <p:cNvPr id="15" name="Circular Arrow 14">
              <a:extLst>
                <a:ext uri="{FF2B5EF4-FFF2-40B4-BE49-F238E27FC236}">
                  <a16:creationId xmlns:a16="http://schemas.microsoft.com/office/drawing/2014/main" id="{459E0BF6-8D53-C340-8CB6-A983B5EBD2A1}"/>
                </a:ext>
              </a:extLst>
            </p:cNvPr>
            <p:cNvSpPr/>
            <p:nvPr/>
          </p:nvSpPr>
          <p:spPr>
            <a:xfrm rot="10800000" flipV="1">
              <a:off x="1126262" y="1663747"/>
              <a:ext cx="1199497" cy="1205303"/>
            </a:xfrm>
            <a:prstGeom prst="circularArrow">
              <a:avLst>
                <a:gd name="adj1" fmla="val 1411"/>
                <a:gd name="adj2" fmla="val 1563058"/>
                <a:gd name="adj3" fmla="val 20880751"/>
                <a:gd name="adj4" fmla="val 15889758"/>
                <a:gd name="adj5" fmla="val 7233"/>
              </a:avLst>
            </a:prstGeom>
            <a:solidFill>
              <a:srgbClr val="003470"/>
            </a:solidFill>
            <a:ln cap="rnd"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pic>
        <p:nvPicPr>
          <p:cNvPr id="16" name="Content Placeholder 4">
            <a:extLst>
              <a:ext uri="{FF2B5EF4-FFF2-40B4-BE49-F238E27FC236}">
                <a16:creationId xmlns:a16="http://schemas.microsoft.com/office/drawing/2014/main" id="{09E60540-78E6-324F-85BD-D8B2BB7F322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57200" y="2613937"/>
            <a:ext cx="8247549" cy="1886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2814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F0D2F5-20D4-5440-B554-9126B6E65F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 2/3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560F759-981D-5244-A895-D06620C469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457200" y="3429000"/>
            <a:ext cx="8322167" cy="1642533"/>
          </a:xfr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4DF2FE3C-4585-DF46-99F9-5AEBCAEB592A}"/>
              </a:ext>
            </a:extLst>
          </p:cNvPr>
          <p:cNvGrpSpPr/>
          <p:nvPr/>
        </p:nvGrpSpPr>
        <p:grpSpPr>
          <a:xfrm>
            <a:off x="1479760" y="1769533"/>
            <a:ext cx="5258996" cy="1970600"/>
            <a:chOff x="1126262" y="898450"/>
            <a:chExt cx="5258996" cy="197060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D74472E-E4CE-2E4D-88D6-2FB0804AA050}"/>
                </a:ext>
              </a:extLst>
            </p:cNvPr>
            <p:cNvSpPr txBox="1"/>
            <p:nvPr/>
          </p:nvSpPr>
          <p:spPr>
            <a:xfrm>
              <a:off x="1503793" y="898450"/>
              <a:ext cx="4881465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3470"/>
                  </a:solidFill>
                </a:rPr>
                <a:t>if you use Discord in other contexts </a:t>
              </a:r>
            </a:p>
            <a:p>
              <a:pPr algn="ctr"/>
              <a:r>
                <a:rPr lang="en-US" sz="2000" dirty="0">
                  <a:solidFill>
                    <a:srgbClr val="003470"/>
                  </a:solidFill>
                </a:rPr>
                <a:t>and have your account set to block DMs, </a:t>
              </a:r>
            </a:p>
            <a:p>
              <a:pPr algn="ctr"/>
              <a:r>
                <a:rPr lang="en-US" sz="2000" dirty="0">
                  <a:solidFill>
                    <a:srgbClr val="003470"/>
                  </a:solidFill>
                </a:rPr>
                <a:t>consider </a:t>
              </a:r>
              <a:r>
                <a:rPr lang="en-US" sz="2000" dirty="0">
                  <a:solidFill>
                    <a:srgbClr val="003470"/>
                  </a:solidFill>
                  <a:effectLst>
                    <a:glow rad="101600">
                      <a:srgbClr val="FFC000">
                        <a:alpha val="60000"/>
                      </a:srgbClr>
                    </a:glow>
                  </a:effectLst>
                </a:rPr>
                <a:t>adding the instructors / TAs</a:t>
              </a:r>
            </a:p>
            <a:p>
              <a:pPr algn="ctr"/>
              <a:r>
                <a:rPr lang="en-US" sz="2000" dirty="0">
                  <a:solidFill>
                    <a:srgbClr val="003470"/>
                  </a:solidFill>
                </a:rPr>
                <a:t>so we can contact you directly</a:t>
              </a:r>
            </a:p>
          </p:txBody>
        </p:sp>
        <p:sp>
          <p:nvSpPr>
            <p:cNvPr id="9" name="Circular Arrow 8">
              <a:extLst>
                <a:ext uri="{FF2B5EF4-FFF2-40B4-BE49-F238E27FC236}">
                  <a16:creationId xmlns:a16="http://schemas.microsoft.com/office/drawing/2014/main" id="{B327F9A9-3365-BD41-B6F4-8CFC0041DB49}"/>
                </a:ext>
              </a:extLst>
            </p:cNvPr>
            <p:cNvSpPr/>
            <p:nvPr/>
          </p:nvSpPr>
          <p:spPr>
            <a:xfrm rot="10800000" flipV="1">
              <a:off x="1126262" y="1663747"/>
              <a:ext cx="1199497" cy="1205303"/>
            </a:xfrm>
            <a:prstGeom prst="circularArrow">
              <a:avLst>
                <a:gd name="adj1" fmla="val 1411"/>
                <a:gd name="adj2" fmla="val 1563058"/>
                <a:gd name="adj3" fmla="val 20880751"/>
                <a:gd name="adj4" fmla="val 15889758"/>
                <a:gd name="adj5" fmla="val 7233"/>
              </a:avLst>
            </a:prstGeom>
            <a:solidFill>
              <a:srgbClr val="003470"/>
            </a:solidFill>
            <a:ln cap="rnd"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0875313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mith Lecture Notes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mith Lecture Notes" id="{46169177-CDC7-AC47-86B1-F3BCE136FEF8}" vid="{7BAB2AA1-C785-C741-AEF1-9BD477DBA9B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12301</TotalTime>
  <Words>521</Words>
  <Application>Microsoft Macintosh PowerPoint</Application>
  <PresentationFormat>On-screen Show (4:3)</PresentationFormat>
  <Paragraphs>141</Paragraphs>
  <Slides>41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7" baseType="lpstr">
      <vt:lpstr>Arial</vt:lpstr>
      <vt:lpstr>Calibri</vt:lpstr>
      <vt:lpstr>Courier</vt:lpstr>
      <vt:lpstr>Lucida Grande</vt:lpstr>
      <vt:lpstr>Wingdings</vt:lpstr>
      <vt:lpstr>Smith Lecture Notes</vt:lpstr>
      <vt:lpstr>Lecture 7: Intro to Python &amp;  Pair Programming</vt:lpstr>
      <vt:lpstr>Announcements 1/3</vt:lpstr>
      <vt:lpstr>Announcements 1/3</vt:lpstr>
      <vt:lpstr>Announcements 1/3</vt:lpstr>
      <vt:lpstr>Announcements 1/3</vt:lpstr>
      <vt:lpstr>Announcements 1/3</vt:lpstr>
      <vt:lpstr>Announcements 1/3</vt:lpstr>
      <vt:lpstr>Announcements 1/3</vt:lpstr>
      <vt:lpstr>Announcements 2/3</vt:lpstr>
      <vt:lpstr>Announcements 3/3</vt:lpstr>
      <vt:lpstr>Announcements 3/3</vt:lpstr>
      <vt:lpstr>Announcements 3/3</vt:lpstr>
      <vt:lpstr>Overview of the week</vt:lpstr>
      <vt:lpstr>Discussion</vt:lpstr>
      <vt:lpstr>Overview of the week</vt:lpstr>
      <vt:lpstr>The programming process</vt:lpstr>
      <vt:lpstr>The programming process (idealized)</vt:lpstr>
      <vt:lpstr>The programming process (idealized)</vt:lpstr>
      <vt:lpstr>The programming process (idealized)</vt:lpstr>
      <vt:lpstr>The programming process (idealized)</vt:lpstr>
      <vt:lpstr>The programming process (idealized)</vt:lpstr>
      <vt:lpstr>The programming process (more realistic)</vt:lpstr>
      <vt:lpstr>Getting started</vt:lpstr>
      <vt:lpstr>“S4”: start small | slow | simple</vt:lpstr>
      <vt:lpstr>Next: address the constraints</vt:lpstr>
      <vt:lpstr>Add additional features</vt:lpstr>
      <vt:lpstr>Finally: hit target</vt:lpstr>
      <vt:lpstr>Discussion</vt:lpstr>
      <vt:lpstr>A problematic (but common) model</vt:lpstr>
      <vt:lpstr>A better model: “pair programming”</vt:lpstr>
      <vt:lpstr>Two complimentary roles</vt:lpstr>
      <vt:lpstr>A common analogy</vt:lpstr>
      <vt:lpstr>Navigator vs. driver: different focus</vt:lpstr>
      <vt:lpstr>A professional perspective (&amp; some tips)</vt:lpstr>
      <vt:lpstr>Reality check</vt:lpstr>
      <vt:lpstr>PowerPoint Presentation</vt:lpstr>
      <vt:lpstr>Pair programming “mini-project”</vt:lpstr>
      <vt:lpstr>Suggestions</vt:lpstr>
      <vt:lpstr>Great things I overheard during pairing…</vt:lpstr>
      <vt:lpstr>Takeaways</vt:lpstr>
      <vt:lpstr>Overview of the week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Week 1 – Monday: Introduction to Computer Science</dc:title>
  <dc:creator>R. Jordan Crouser</dc:creator>
  <cp:lastModifiedBy>R. Jordan Crouser</cp:lastModifiedBy>
  <cp:revision>153</cp:revision>
  <cp:lastPrinted>2020-09-16T13:10:13Z</cp:lastPrinted>
  <dcterms:created xsi:type="dcterms:W3CDTF">2018-06-21T16:17:33Z</dcterms:created>
  <dcterms:modified xsi:type="dcterms:W3CDTF">2020-09-18T13:28:22Z</dcterms:modified>
</cp:coreProperties>
</file>